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&lt;date/time&gt;</a:t>
            </a:r>
          </a:p>
        </p:txBody>
      </p:sp>
      <p:sp>
        <p:nvSpPr>
          <p:cNvPr id="126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252B9B-AB64-415E-8923-1250ADB07CD8}" type="slidenum">
              <a:rPr lang="en-US" sz="12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3E436A3-355C-463F-9F52-AD59963D0506}" type="slidenum">
              <a:rPr lang="en-US" sz="1200" b="0" strike="noStrike" spc="-1">
                <a:solidFill>
                  <a:srgbClr val="000000"/>
                </a:solidFill>
                <a:latin typeface="Arial"/>
                <a:ea typeface="Arial"/>
              </a:rPr>
              <a:t>12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টাইপ 2 ডায়াবেটিস, উচ্চ রক্তচাপ এবং সিভিডি রোগের ঝুঁকি।</a:t>
            </a: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rtl="0"/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CustomShape 3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546BDF0-3238-47DD-B0C1-D9C5A43751AB}" type="slidenum">
              <a:rPr lang="en-US" sz="1200" b="0" strike="noStrike" spc="-1">
                <a:solidFill>
                  <a:srgbClr val="000000"/>
                </a:solidFill>
                <a:latin typeface="Arial"/>
                <a:ea typeface="Arial"/>
              </a:rPr>
              <a:t>16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D24BD94-BA56-4949-8DB2-D467CF403BE8}" type="slidenum">
              <a:rPr lang="en-US" sz="1200" b="0" strike="noStrike" spc="-1">
                <a:solidFill>
                  <a:srgbClr val="000000"/>
                </a:solidFill>
                <a:latin typeface="Arial"/>
                <a:ea typeface="Arial"/>
              </a:rPr>
              <a:t>21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কম ঝুঁকিতে থাকা ব্যক্তিদের আরও ওজন বৃদ্ধি রোধ করতে কার্যকর জীবনধারা পরিবর্তন সম্পর্কে পরামর্শ দেওয়া উচিত</a:t>
            </a:r>
          </a:p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ওজন কমানোর সিদ্ধান্ত যৌথভাবে করা উচিত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3AD1DE8-0BCE-49F1-88DE-90B2DD301C54}" type="slidenum">
              <a:rPr lang="en-US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1162080" y="6243480"/>
            <a:ext cx="1905120" cy="4572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657240" y="6243480"/>
            <a:ext cx="2895480" cy="4572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041960" y="6243480"/>
            <a:ext cx="1904760" cy="4572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0922E8F-CF84-4A30-B948-4D54B5C23E20}" type="slidenum">
              <a:rPr lang="en-US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58D5D17-9E7A-4FAD-A6AE-1D2A09E54E0B}" type="slidenum">
              <a:rPr lang="en-US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17084" y="703385"/>
            <a:ext cx="8909832" cy="15871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IN" sz="6600" b="0" i="0" u="none" strike="noStrike" baseline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Body Mass Index (BMI), Body Fat, Obese</a:t>
            </a:r>
          </a:p>
        </p:txBody>
      </p:sp>
      <p:sp>
        <p:nvSpPr>
          <p:cNvPr id="131" name="TextShape 2"/>
          <p:cNvSpPr txBox="1"/>
          <p:nvPr/>
        </p:nvSpPr>
        <p:spPr>
          <a:xfrm>
            <a:off x="1863970" y="4513505"/>
            <a:ext cx="7502769" cy="234449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FF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Presented by- </a:t>
            </a:r>
          </a:p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00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MD SAMIM SK</a:t>
            </a:r>
          </a:p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00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SACT-I &amp; Head</a:t>
            </a:r>
          </a:p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00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Dept. of Physical Education</a:t>
            </a:r>
          </a:p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00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DOMKAL GIRLS’ COLLEGE</a:t>
            </a:r>
          </a:p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 dirty="0">
                <a:solidFill>
                  <a:srgbClr val="000000"/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DOMKAL, MURSHIDABAD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5" descr="3645_p137150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strike="noStrike" spc="-1">
                <a:solidFill>
                  <a:srgbClr val="FF0000"/>
                </a:solidFill>
                <a:latin typeface="Calibri"/>
              </a:rPr>
              <a:t>উদ্দেশ্য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অতিরিক্ত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ওজন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এবং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স্থূলতা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শর্তাবলী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অতিরিক্ত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ওজন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এবং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স্থূলতা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নির্ণয়ের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পদ্ধতিগুলি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সৌদি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আরব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এবং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অন্যান্য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সেটিংসে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লিঙ্গ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ও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বয়স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গোষ্ঠীর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দ্বারা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স্থূলত্বের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বন্টন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নিয়ে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আলোচনা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স্থূলতার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নির্ধারক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এবং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পরিণতি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স্থূলতা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নিয়ন্ত্রণের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রূপরেখা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</a:rPr>
              <a:t>পদ্ধতি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at"/>
          <p:cNvPicPr/>
          <p:nvPr/>
        </p:nvPicPr>
        <p:blipFill>
          <a:blip r:embed="rId2"/>
          <a:stretch/>
        </p:blipFill>
        <p:spPr>
          <a:xfrm>
            <a:off x="0" y="0"/>
            <a:ext cx="9144000" cy="6172200"/>
          </a:xfrm>
          <a:prstGeom prst="rect">
            <a:avLst/>
          </a:prstGeom>
          <a:ln w="0"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0" y="6141960"/>
            <a:ext cx="9144000" cy="57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কোনো শরীরই স্থূলতা থেকে রেহাই পায় না। এটা আপনি হতে পারে.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FF0000"/>
                </a:solidFill>
                <a:latin typeface="Calibri"/>
              </a:rPr>
              <a:t>শর্তাবলী স্থূলতা এবং অতিরিক্ত ওজন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457200" y="1600200"/>
            <a:ext cx="8229600" cy="49528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স্থূলতা হল অ্যাডিপোজ টিস্যুতে অত্যধিক চর্বি জমে যা স্বাস্থ্যকে প্রভাবিত করতে পারে</a:t>
            </a:r>
          </a:p>
          <a:p>
            <a:pPr marL="342720" indent="-342720" algn="l" rtl="0">
              <a:spcBef>
                <a:spcPts val="275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যখন একজন ব্যক্তির "অতিরিক্ত ওজন" হয়, এর মানে হল যে তাদের শরীরের কাজ করার জন্য প্রয়োজনের তুলনায় তাদের শরীরের চর্বি বেশি থাকে।</a:t>
            </a:r>
          </a:p>
          <a:p>
            <a:pPr marL="342720" indent="-342720" algn="l" rtl="0"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একটি নির্দিষ্ট উচ্চতার জন্য সাধারণত যা স্বাস্থ্যকর বলে বিবেচিত হয় তার থেকে ওজনের পরিসীমা বেশি</a:t>
            </a:r>
          </a:p>
          <a:p>
            <a:pPr marL="342720" indent="-342720" algn="l" rtl="0"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ওজনের এই ধরনের রেঞ্জ নির্দিষ্ট রোগ এবং স্বাস্থ্য সমস্যার সম্ভাবনা বাড়ায়।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5" descr="3645_p137142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2" descr="http://upload.wikimedia.org/wikipedia/commons/thumb/0/0b/Fatmouse.jpg/220px-Fatmouse.jpg"/>
          <p:cNvPicPr/>
          <p:nvPr/>
        </p:nvPicPr>
        <p:blipFill>
          <a:blip r:embed="rId2"/>
          <a:stretch/>
        </p:blipFill>
        <p:spPr>
          <a:xfrm>
            <a:off x="533520" y="533520"/>
            <a:ext cx="2095560" cy="1428480"/>
          </a:xfrm>
          <a:prstGeom prst="rect">
            <a:avLst/>
          </a:prstGeom>
          <a:ln w="0">
            <a:noFill/>
          </a:ln>
        </p:spPr>
      </p:pic>
      <p:pic>
        <p:nvPicPr>
          <p:cNvPr id="141" name="Picture 6" descr="http://images3.wikia.nocookie.net/__cb20070415141810/diabetes/en/images/9/9e/Obesity-waist_circumference.PNG"/>
          <p:cNvPicPr/>
          <p:nvPr/>
        </p:nvPicPr>
        <p:blipFill>
          <a:blip r:embed="rId3"/>
          <a:stretch/>
        </p:blipFill>
        <p:spPr>
          <a:xfrm>
            <a:off x="4267080" y="2971800"/>
            <a:ext cx="3581640" cy="3152880"/>
          </a:xfrm>
          <a:prstGeom prst="rect">
            <a:avLst/>
          </a:prstGeom>
          <a:ln w="0">
            <a:noFill/>
          </a:ln>
        </p:spPr>
      </p:pic>
      <p:sp>
        <p:nvSpPr>
          <p:cNvPr id="142" name="CustomShape 1"/>
          <p:cNvSpPr/>
          <p:nvPr/>
        </p:nvSpPr>
        <p:spPr>
          <a:xfrm>
            <a:off x="3681000" y="685800"/>
            <a:ext cx="5001120" cy="76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B050"/>
                </a:solidFill>
                <a:latin typeface="Arial"/>
                <a:ea typeface="Arial"/>
              </a:rPr>
              <a:t>স্থূলতা পরিমাপ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" name="Picture 10" descr="http://www.narang.com/sites/default/files/imagecache/product_picture_200x160/images/DigitalScales-WS1070_1.jpg"/>
          <p:cNvPicPr/>
          <p:nvPr/>
        </p:nvPicPr>
        <p:blipFill>
          <a:blip r:embed="rId4"/>
          <a:stretch/>
        </p:blipFill>
        <p:spPr>
          <a:xfrm>
            <a:off x="533520" y="2438280"/>
            <a:ext cx="2514600" cy="3505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00B050"/>
                </a:solidFill>
                <a:latin typeface="Calibri"/>
              </a:rPr>
              <a:t>বডি মাস ইনডেক্স (BMI)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একজন ব্যক্তির ওজন এবং উচ্চতা থেকে গণনা করা হয়।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বেশিরভাগ মানুষের জন্য শরীরের স্থূলতার নির্ভরযোগ্য সূচক।</a:t>
            </a:r>
          </a:p>
          <a:p>
            <a:pPr marL="342720" lvl="1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স্বাস্থ্য সমস্যা হতে পারে এমন ওজন বিভাগের জন্য সস্তা এবং সহজে পারফর্ম করা স্ক্রীনিং।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শরীরের চর্বি সরাসরি পরিমাপ করে না, কিন্তু শরীরের চর্বি সরাসরি পরিমাপের সাথে সম্পর্কযুক্ত;</a:t>
            </a:r>
          </a:p>
          <a:p>
            <a:pPr marL="342720" lvl="1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চামড়া ভাঁজ বেধ</a:t>
            </a:r>
          </a:p>
          <a:p>
            <a:pPr marL="342720" lvl="1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পানির নিচে ওজন</a:t>
            </a:r>
          </a:p>
          <a:p>
            <a:pPr marL="342720" lvl="1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দ্বৈত শক্তি এক্স-রে শোষণ মেট্রি (DXA)</a:t>
            </a:r>
          </a:p>
          <a:p>
            <a:pPr marL="342720" lvl="1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শরীরের চর্বি সরাসরি ব্যবস্থা জন্য বিকল্প.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457200" y="471600"/>
            <a:ext cx="82296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41040" algn="l"/>
                <a:tab pos="1882440" algn="l"/>
                <a:tab pos="2823840" algn="l"/>
                <a:tab pos="3765240" algn="l"/>
                <a:tab pos="4706640" algn="l"/>
                <a:tab pos="5648040" algn="l"/>
                <a:tab pos="6589440" algn="l"/>
                <a:tab pos="7530840" algn="l"/>
                <a:tab pos="8472240" algn="l"/>
                <a:tab pos="9413640" algn="l"/>
                <a:tab pos="10355040" algn="l"/>
              </a:tabLst>
            </a:pPr>
            <a:r>
              <a:rPr lang="en-US" sz="1800" b="0" strike="noStrike" spc="-1">
                <a:solidFill>
                  <a:srgbClr val="1F497D"/>
                </a:solidFill>
                <a:latin typeface="Tw Cen MT"/>
                <a:ea typeface="Arial"/>
              </a:rPr>
              <a:t>স্থূলতা শ্রেণীবিভাগ।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457200" y="1766880"/>
            <a:ext cx="4038480" cy="430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marL="490320" indent="-490320" algn="l" rtl="0">
              <a:lnSpc>
                <a:spcPct val="100000"/>
              </a:lnSpc>
              <a:spcBef>
                <a:spcPts val="1123"/>
              </a:spcBef>
              <a:buClr>
                <a:srgbClr val="000000"/>
              </a:buClr>
              <a:buFont typeface="Arial Narrow"/>
              <a:buChar char="•"/>
              <a:tabLst>
                <a:tab pos="941040" algn="l"/>
                <a:tab pos="1882440" algn="l"/>
                <a:tab pos="2823840" algn="l"/>
                <a:tab pos="3765240" algn="l"/>
                <a:tab pos="4706640" algn="l"/>
                <a:tab pos="5648040" algn="l"/>
                <a:tab pos="6589440" algn="l"/>
                <a:tab pos="7530840" algn="l"/>
                <a:tab pos="8472240" algn="l"/>
                <a:tab pos="9413640" algn="l"/>
                <a:tab pos="1035504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490320" indent="-490320" algn="l" rtl="0">
              <a:lnSpc>
                <a:spcPct val="100000"/>
              </a:lnSpc>
              <a:spcBef>
                <a:spcPts val="1247"/>
              </a:spcBef>
              <a:buClr>
                <a:srgbClr val="000000"/>
              </a:buClr>
              <a:buFont typeface="Arial Narrow"/>
              <a:buChar char="•"/>
              <a:tabLst>
                <a:tab pos="941040" algn="l"/>
                <a:tab pos="1882440" algn="l"/>
                <a:tab pos="2823840" algn="l"/>
                <a:tab pos="3765240" algn="l"/>
                <a:tab pos="4706640" algn="l"/>
                <a:tab pos="5648040" algn="l"/>
                <a:tab pos="6589440" algn="l"/>
                <a:tab pos="7530840" algn="l"/>
                <a:tab pos="8472240" algn="l"/>
                <a:tab pos="9413640" algn="l"/>
                <a:tab pos="1035504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Arial Narrow"/>
                <a:ea typeface="Arial"/>
              </a:rPr>
              <a:t>স্থূলতা আরও তিনটি পৃথক শ্রেণীতে বিভক্ত, সঙ্গে</a:t>
            </a:r>
            <a:r>
              <a:rPr lang="en-US" sz="2000" b="0" strike="noStrike" spc="-1">
                <a:solidFill>
                  <a:srgbClr val="EEECE1"/>
                </a:solidFill>
                <a:latin typeface="Arial Narrow"/>
                <a:ea typeface="Arial"/>
              </a:rPr>
              <a:t>তৃতীয় শ্রেণি</a:t>
            </a:r>
            <a:r>
              <a:rPr lang="en-US" sz="2000" b="0" strike="noStrike" spc="-1">
                <a:solidFill>
                  <a:srgbClr val="000000"/>
                </a:solidFill>
                <a:latin typeface="Arial Narrow"/>
                <a:ea typeface="Arial"/>
              </a:rPr>
              <a:t>স্থূলতা তিনটির মধ্যে সবচেয়ে চরম।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490320" indent="-490320" algn="l" rtl="0">
              <a:lnSpc>
                <a:spcPct val="100000"/>
              </a:lnSpc>
              <a:spcBef>
                <a:spcPts val="499"/>
              </a:spcBef>
              <a:buClr>
                <a:srgbClr val="00FF00"/>
              </a:buClr>
              <a:buSzPct val="87000"/>
              <a:buFont typeface="Wingdings" charset="2"/>
              <a:buChar char=""/>
              <a:tabLst>
                <a:tab pos="941040" algn="l"/>
                <a:tab pos="1882440" algn="l"/>
                <a:tab pos="2823840" algn="l"/>
                <a:tab pos="3765240" algn="l"/>
                <a:tab pos="4706640" algn="l"/>
                <a:tab pos="5648040" algn="l"/>
                <a:tab pos="6589440" algn="l"/>
                <a:tab pos="7530840" algn="l"/>
                <a:tab pos="8472240" algn="l"/>
                <a:tab pos="9413640" algn="l"/>
                <a:tab pos="10355040" algn="l"/>
              </a:tabLst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8" name="Table 3"/>
          <p:cNvGraphicFramePr/>
          <p:nvPr/>
        </p:nvGraphicFramePr>
        <p:xfrm>
          <a:off x="5181480" y="2604960"/>
          <a:ext cx="3733920" cy="221004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0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স্থূলতা শ্রেণী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EEEC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0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BMI (কেজি/মি</a:t>
                      </a:r>
                      <a:r>
                        <a:rPr lang="en-US" sz="2100" b="0" strike="noStrike" spc="-1" baseline="30000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  <a:r>
                        <a:rPr lang="en-US" sz="2100" b="0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)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EEEC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ক্লাস I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30.0- 34.9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ক্লাস II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৩৫.০-৩৯.৯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44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তৃতীয় শ্রেণি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900" b="1" strike="noStrike" spc="-1">
                          <a:solidFill>
                            <a:srgbClr val="EEECE1"/>
                          </a:solidFill>
                          <a:latin typeface="Arial Narrow"/>
                        </a:rPr>
                        <a:t>(</a:t>
                      </a:r>
                      <a:r>
                        <a:rPr lang="en-US" sz="1900" b="1" strike="noStrike" spc="-1">
                          <a:solidFill>
                            <a:srgbClr val="1F497D"/>
                          </a:solidFill>
                          <a:latin typeface="Arial Narrow"/>
                        </a:rPr>
                        <a:t>চরম স্থূলতা</a:t>
                      </a:r>
                      <a:r>
                        <a:rPr lang="en-US" sz="1900" b="1" strike="noStrike" spc="-1">
                          <a:solidFill>
                            <a:srgbClr val="EEECE1"/>
                          </a:solidFill>
                          <a:latin typeface="Arial Narrow"/>
                        </a:rPr>
                        <a:t>)</a:t>
                      </a: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24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1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≥40.0</a:t>
                      </a:r>
                      <a:endParaRPr lang="en-US" sz="2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solidFill>
                      <a:srgbClr val="F8F57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9" name="Table 4"/>
          <p:cNvGraphicFramePr/>
          <p:nvPr/>
        </p:nvGraphicFramePr>
        <p:xfrm>
          <a:off x="685800" y="4281480"/>
          <a:ext cx="3809880" cy="1801800"/>
        </p:xfrm>
        <a:graphic>
          <a:graphicData uri="http://schemas.openxmlformats.org/drawingml/2006/table">
            <a:tbl>
              <a:tblPr/>
              <a:tblGrid>
                <a:gridCol w="1523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i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এর BMI সহ: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0504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i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আপনাকে বিবেচনা করা হয়: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0504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8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18.5 এর নিচে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5F57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কম ওজন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F5F57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i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18.5 - 24.9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4F81B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i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স্বাস্থ্যকর ওজন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4F81B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12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25.0 - 29.9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E13C0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1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অতিরিক্ত ওজন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E13C09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30 বা তার বেশি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solidFill>
                      <a:srgbClr val="EEEC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2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00" b="0" strike="noStrike" spc="-1">
                          <a:solidFill>
                            <a:srgbClr val="000000"/>
                          </a:solidFill>
                          <a:latin typeface="Arial Narrow"/>
                        </a:rPr>
                        <a:t>স্থূল</a:t>
                      </a:r>
                      <a:endParaRPr lang="en-US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solidFill>
                      <a:srgbClr val="EEEC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0" name="Line 5"/>
          <p:cNvSpPr/>
          <p:nvPr/>
        </p:nvSpPr>
        <p:spPr>
          <a:xfrm flipV="1">
            <a:off x="3505320" y="2452320"/>
            <a:ext cx="1218960" cy="3352680"/>
          </a:xfrm>
          <a:prstGeom prst="line">
            <a:avLst/>
          </a:prstGeom>
          <a:ln w="15840">
            <a:solidFill>
              <a:srgbClr val="000000"/>
            </a:solidFill>
            <a:miter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Line 6"/>
          <p:cNvSpPr/>
          <p:nvPr/>
        </p:nvSpPr>
        <p:spPr>
          <a:xfrm flipV="1">
            <a:off x="3505320" y="4433760"/>
            <a:ext cx="1295280" cy="1371600"/>
          </a:xfrm>
          <a:prstGeom prst="line">
            <a:avLst/>
          </a:prstGeom>
          <a:ln w="15840">
            <a:solidFill>
              <a:srgbClr val="000000"/>
            </a:solidFill>
            <a:miter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7"/>
          <p:cNvSpPr/>
          <p:nvPr/>
        </p:nvSpPr>
        <p:spPr>
          <a:xfrm>
            <a:off x="0" y="6491160"/>
            <a:ext cx="1447920" cy="36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spcBef>
                <a:spcPts val="112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Arial Narrow"/>
                <a:ea typeface="Arial"/>
              </a:rPr>
              <a:t>সিডিসি, এনএইচএলবিআই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6858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strike="noStrike" spc="-1">
                <a:solidFill>
                  <a:srgbClr val="00B050"/>
                </a:solidFill>
                <a:latin typeface="Calibri"/>
              </a:rPr>
              <a:t>বডি মাস ইনডেক্স (BMI): ওয়েস্টার্ন সেটিংস</a:t>
            </a:r>
            <a:br/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609480" y="10666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BMI = Wt.(kg.) / Ht.</a:t>
            </a:r>
            <a:r>
              <a:rPr lang="en-US" sz="2800" b="0" strike="noStrike" spc="-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(মিটার</a:t>
            </a:r>
            <a:r>
              <a:rPr lang="en-US" sz="2800" b="0" strike="noStrike" spc="-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BMI = Wt (lbs) / Ht</a:t>
            </a:r>
            <a:r>
              <a:rPr lang="en-US" sz="2800" b="0" strike="noStrike" spc="-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(ইঞ্চি)</a:t>
            </a:r>
          </a:p>
        </p:txBody>
      </p:sp>
      <p:graphicFrame>
        <p:nvGraphicFramePr>
          <p:cNvPr id="155" name="Table 3"/>
          <p:cNvGraphicFramePr/>
          <p:nvPr/>
        </p:nvGraphicFramePr>
        <p:xfrm>
          <a:off x="457200" y="2362320"/>
          <a:ext cx="7772400" cy="4160520"/>
        </p:xfrm>
        <a:graphic>
          <a:graphicData uri="http://schemas.openxmlformats.org/drawingml/2006/table">
            <a:tbl>
              <a:tblPr/>
              <a:tblGrid>
                <a:gridCol w="194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2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548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উচ্চতা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ওজন পরিসীমা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বিএমআই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বিবেচিত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040">
                <a:tc rowSpan="4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5' 9"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124 পাউন্ড বা তার কম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18.5 এর নিচে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কম ওজন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0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125 থেকে 168 পাউন্ড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18.5 থেকে 24.9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স্বাস্থ্যকর ওজন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169 থেকে 202 পাউন্ড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25.0 থেকে 29.9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অতিরিক্ত ওজন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203 পাউন্ড বা &gt;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30 বা তার বেশি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2400" b="1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স্থূল</a:t>
                      </a:r>
                      <a:endParaRPr lang="en-US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" name="CustomShape 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strike="noStrike" spc="-1">
                <a:solidFill>
                  <a:srgbClr val="00B050"/>
                </a:solidFill>
                <a:latin typeface="Calibri"/>
              </a:rPr>
              <a:t>স্থূলতা মূল্যায়ন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শরীরের ওজন বৃদ্ধি সবসময় শরীরের চর্বি বৃদ্ধির সমান নয়।</a:t>
            </a:r>
          </a:p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উদাহরণস্বরূপ, একজন পেশাদার ফুটবল খেলোয়াড়ের ওজন 260 পাউন্ড এবং অতিরিক্ত চর্বি ছাড়াই ছয় ফুট লম্বা হতে পারে, শুধুমাত্র চর্বিহীন শরীরের ভর বৃদ্ধি পায়।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7042320" y="6243480"/>
            <a:ext cx="190476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DB4C758-82BD-4417-ABCF-64F6911B1175}" type="slidenum">
              <a:rPr lang="en-US" sz="1200" b="0" strike="noStrike" spc="-1">
                <a:solidFill>
                  <a:srgbClr val="898989"/>
                </a:solidFill>
                <a:latin typeface="Calibri"/>
                <a:ea typeface="Arial"/>
              </a:rPr>
              <a:t>12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0" name="Table 2"/>
          <p:cNvGraphicFramePr/>
          <p:nvPr/>
        </p:nvGraphicFramePr>
        <p:xfrm>
          <a:off x="533520" y="1447920"/>
          <a:ext cx="8229600" cy="4378320"/>
        </p:xfrm>
        <a:graphic>
          <a:graphicData uri="http://schemas.openxmlformats.org/drawingml/2006/table">
            <a:tbl>
              <a:tblPr/>
              <a:tblGrid>
                <a:gridCol w="137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7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1760"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ওজন বিভাগ</a:t>
                      </a:r>
                      <a:endParaRPr lang="en-U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বিএমআই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(কেজি/মি২)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স্থূলতা শ্রেণী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রোগের ঝুঁকি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Bef>
                          <a:spcPts val="29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2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(সাধারণ ওজন এবং কোমরের পরিধির সাথে সম্পর্কিত)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পুরুষ</a:t>
                      </a:r>
                      <a:r>
                        <a:rPr lang="en-US" sz="1400" b="1" u="sng" strike="noStrike" spc="-1">
                          <a:solidFill>
                            <a:srgbClr val="000000"/>
                          </a:solidFill>
                          <a:uFillTx/>
                          <a:latin typeface="Tahoma"/>
                        </a:rPr>
                        <a:t>&lt;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35 ইঞ্চি (</a:t>
                      </a:r>
                      <a:r>
                        <a:rPr lang="en-US" sz="1400" b="1" u="sng" strike="noStrike" spc="-1">
                          <a:solidFill>
                            <a:srgbClr val="000000"/>
                          </a:solidFill>
                          <a:uFillTx/>
                          <a:latin typeface="Tahoma"/>
                        </a:rPr>
                        <a:t>&lt;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90 সেমি)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মহিলা &lt;31 in (</a:t>
                      </a:r>
                      <a:r>
                        <a:rPr lang="en-US" sz="1400" b="1" u="sng" strike="noStrike" spc="-1">
                          <a:solidFill>
                            <a:srgbClr val="000000"/>
                          </a:solidFill>
                          <a:uFillTx/>
                          <a:latin typeface="Tahoma"/>
                        </a:rPr>
                        <a:t>&lt;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80 সেমি)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9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2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&gt;35 ইঞ্চি (&gt;90 সেমি)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Bef>
                          <a:spcPts val="29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2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 31 ইঞ্চি (&gt;80 সেমি)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36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কম ওজন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&lt; 18.5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70C0"/>
                          </a:solidFill>
                          <a:latin typeface="Tahoma"/>
                        </a:rPr>
                        <a:t>কম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FF66FF"/>
                          </a:solidFill>
                          <a:latin typeface="Tahoma"/>
                        </a:rPr>
                        <a:t>গড়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6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স্বাভাবিক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18.5-22.9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FF66FF"/>
                          </a:solidFill>
                          <a:latin typeface="Tahoma"/>
                        </a:rPr>
                        <a:t>গড়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CC0099"/>
                          </a:solidFill>
                          <a:latin typeface="Tahoma"/>
                        </a:rPr>
                        <a:t>পরিমিত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32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অতিরিক্ত ওজন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23.0-24.9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CC0099"/>
                          </a:solidFill>
                          <a:latin typeface="Tahoma"/>
                        </a:rPr>
                        <a:t>পরিমিত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FF3300"/>
                          </a:solidFill>
                          <a:latin typeface="Tahoma"/>
                        </a:rPr>
                        <a:t>বেড়েছে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52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স্থূলতা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25-29.9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আমি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FF3300"/>
                          </a:solidFill>
                          <a:latin typeface="Tahoma"/>
                        </a:rPr>
                        <a:t>বেড়েছে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C00000"/>
                          </a:solidFill>
                          <a:latin typeface="Tahoma"/>
                        </a:rPr>
                        <a:t>উচ্চ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52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চরম স্থূলতা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≥30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990000"/>
                          </a:solidFill>
                          <a:latin typeface="Tahoma"/>
                        </a:rPr>
                        <a:t>২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C00000"/>
                          </a:solidFill>
                          <a:latin typeface="Tahoma"/>
                        </a:rPr>
                        <a:t>উচ্চ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4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700300"/>
                          </a:solidFill>
                          <a:latin typeface="Tahoma"/>
                        </a:rPr>
                        <a:t>সুউচ্চ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1" name="CustomShape 3"/>
          <p:cNvSpPr/>
          <p:nvPr/>
        </p:nvSpPr>
        <p:spPr>
          <a:xfrm>
            <a:off x="304920" y="533520"/>
            <a:ext cx="8076960" cy="759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65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B050"/>
                </a:solidFill>
                <a:latin typeface="Arial"/>
                <a:ea typeface="Arial"/>
              </a:rPr>
              <a:t>BMI এর বিভিন্ন স্তরের সাথে যুক্ত রোগের ঝুঁকি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65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B050"/>
                </a:solidFill>
                <a:latin typeface="Arial"/>
                <a:ea typeface="Arial"/>
              </a:rPr>
              <a:t>এবং প্রাপ্তবয়স্ক এশিয়ানদের মধ্যে কোমরের পরিধি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609480" y="5638680"/>
            <a:ext cx="8077320" cy="485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65000"/>
              </a:lnSpc>
              <a:spcBef>
                <a:spcPts val="87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en-US" sz="1200" b="0" strike="noStrike" spc="-1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থেকে অভিযোজিত</a:t>
            </a:r>
            <a:r>
              <a:rPr lang="en-US" sz="1400" b="0" strike="noStrike" spc="-1">
                <a:solidFill>
                  <a:srgbClr val="000000"/>
                </a:solidFill>
                <a:latin typeface="Calibri"/>
                <a:ea typeface="Arial"/>
              </a:rPr>
              <a:t>স্থূলতা এবং এর চিকিত্সা পুনরায় সংজ্ঞায়িত করা: এশিয়া-প্যাসিফিক দৃষ্টিকোণ। WHO 2000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strike="noStrike" spc="-1">
                <a:solidFill>
                  <a:srgbClr val="00B050"/>
                </a:solidFill>
                <a:latin typeface="Calibri"/>
              </a:rPr>
              <a:t>BMI এবং শরীরের চর্বি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একই BMI-এ, পুরুষদের তুলনায় মহিলাদের শরীরে চর্বি বেশি থাকে।</a:t>
            </a:r>
          </a:p>
          <a:p>
            <a:pPr marL="342720" indent="-342720" algn="l" rtl="0">
              <a:spcBef>
                <a:spcPts val="2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একই BMI-এ, বয়স্ক ব্যক্তিদের, গড়পড়তা, অল্প বয়স্কদের তুলনায় শরীরের চর্বি বেশি থাকে।</a:t>
            </a:r>
          </a:p>
          <a:p>
            <a:pPr marL="342720" indent="-342720" algn="l" rtl="0">
              <a:spcBef>
                <a:spcPts val="34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উচ্চ প্রশিক্ষিত ক্রীড়াবিদদের শরীরের চর্বি বৃদ্ধির পরিবর্তে পেশীশক্তি বৃদ্ধির কারণে উচ্চ বিএমআই থাকতে পারে।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00B050"/>
                </a:solidFill>
                <a:latin typeface="Calibri"/>
              </a:rPr>
              <a:t>অস্বাভাবিক চর্বি বিতরণ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457200" y="121932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উপরের শরীরের সাবকুটেনিয়াস ফ্যাট হল পুরুষ এবং মহিলাদের মধ্যে পেটের চর্বির জন্য চিহ্নিতকারী।</a:t>
            </a:r>
          </a:p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পুরুষদের শরীরের উপরের অংশে চর্বি জমে।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মহিলারা উপরের এবং নীচের শরীরের চর্বি জমতে পারে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strike="noStrike" spc="-1">
                <a:solidFill>
                  <a:srgbClr val="00B050"/>
                </a:solidFill>
                <a:latin typeface="Calibri"/>
              </a:rPr>
              <a:t>শরীরের চর্বি পরিমাপ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456840" y="1600200"/>
            <a:ext cx="853452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চর্বি ডিপো চামড়া-ভাঁজ ক্যালিপার দিয়ে পরিমাপ করা যেতে পারে.</a:t>
            </a:r>
          </a:p>
          <a:p>
            <a:pPr marL="342720" indent="-342720" algn="l" rtl="0">
              <a:spcBef>
                <a:spcPts val="224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 b="0" strike="noStrike" spc="-1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পুরুষ: উপরের বুক, উপরের পেট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মহিলা: ট্রাইসেপস, তলপেট, উরু</a:t>
            </a:r>
          </a:p>
          <a:p>
            <a:pPr marL="342720" indent="-342720" algn="l" rtl="0">
              <a:spcBef>
                <a:spcPts val="27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</a:rPr>
              <a:t>কোমরের পরিধি: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দাঁড়ানোর সময় একটি টেপ রাখুন</a:t>
            </a:r>
          </a:p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হিপবোনের ঠিক উপরে পরিমাপ করুন; শ্বাস ছাড়ার পর।</a:t>
            </a:r>
          </a:p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হৃদরোগ ও ডায়াবেটিস মেলিটাসের ঝুঁকি বেড়ে যায়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পুরুষ: &gt; 40 ইঞ্চি (পশ্চিম সেটিং) &gt; 35 ইঞ্চি (এশীয়)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 মহিলা: &gt; 35 ইঞ্চি (ওয়েস্টার্ন সেটিং) &gt; 31 ইঞ্চি (এশীয়)</a:t>
            </a:r>
          </a:p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04920" y="274320"/>
            <a:ext cx="853416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strike="noStrike" spc="-1">
                <a:solidFill>
                  <a:srgbClr val="D60093"/>
                </a:solidFill>
                <a:latin typeface="Calibri"/>
              </a:rPr>
              <a:t>স্থূলতা এবং অতিরিক্ত ওজন</a:t>
            </a:r>
            <a:br/>
            <a:r>
              <a:rPr lang="en-US" sz="4000" b="1" strike="noStrike" spc="-1">
                <a:solidFill>
                  <a:srgbClr val="D60093"/>
                </a:solidFill>
                <a:latin typeface="Calibri"/>
              </a:rPr>
              <a:t>শিশু এবং কিশোর-কিশোরীদের মধ্যে</a:t>
            </a: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457200" y="18288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অতিরিক্ত ওজন</a:t>
            </a: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একই বয়স এবং লিঙ্গের শিশুদের জন্য 85 তম পার্সেন্টাইল বা তার উপরে এবং 95 তম পার্সেন্টাইলের চেয়ে কম BMI হিসাবে সংজ্ঞায়িত করা হয়।</a:t>
            </a:r>
          </a:p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স্থূলতা</a:t>
            </a: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একই বয়স এবং লিঙ্গের শিশুদের জন্য 95 তম পার্সেন্টাইল বা তার উপরে BMI হিসাবে সংজ্ঞায়িত করা হয়।</a:t>
            </a:r>
            <a:r>
              <a:rPr lang="en-US" sz="3200" b="0" strike="noStrike" spc="-1" baseline="30000">
                <a:solidFill>
                  <a:srgbClr val="000000"/>
                </a:solidFill>
                <a:latin typeface="Calibri"/>
              </a:rPr>
              <a:t>1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D60093"/>
                </a:solidFill>
                <a:latin typeface="Calibri"/>
              </a:rPr>
              <a:t>শিশু ও বয়ঃসন্ধিকালে স্থূলতা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457200" y="1828440"/>
            <a:ext cx="8229600" cy="4678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8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শিশু এবং বিশেষ করে কিশোর-কিশোরীরা যারা স্থূল তাদের প্রাপ্তবয়স্ক হওয়ার সম্ভাবনা বেশি থাকে যারা স্থূল।</a:t>
            </a:r>
          </a:p>
          <a:p>
            <a:pPr marL="342720" indent="-342720" algn="l" rtl="0">
              <a:lnSpc>
                <a:spcPct val="8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lnSpc>
                <a:spcPct val="8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আগামী কয়েক দশকে স্থূলতার মহামারী প্রত্যাশিত</a:t>
            </a:r>
          </a:p>
          <a:p>
            <a:pPr marL="342720" indent="-342720" algn="l" rtl="0">
              <a:lnSpc>
                <a:spcPct val="8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lnSpc>
                <a:spcPct val="8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বয়ঃসন্ধিকালে স্থূলতা গুরুতর স্থূলতার জন্য একটি গুরুতর ঝুঁকি তৈরি করে,</a:t>
            </a:r>
          </a:p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0" strike="noStrike" spc="-1">
                <a:solidFill>
                  <a:srgbClr val="D60093"/>
                </a:solidFill>
                <a:latin typeface="Calibri"/>
              </a:rPr>
              <a:t>সম্পর্ক: বিএমআই এবং প্রতিকূল স্বাস্থ্য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সামগ্রিক অসুস্থতা এবং মৃত্যুহার 30-এর বেশি গণনাকৃত BMI-এ দ্রুতগতিতে বৃদ্ধি পায়।</a:t>
            </a: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যেকোন বিএমআইতে পুরুষদের তুলনায় মহিলাদের শরীরের চর্বি শতাংশ বেশি থাকে, তাই শরীরের চর্বি ক্লিনিক্যালভাবে মূল্যায়ন করার জন্য অন্যান্য পদ্ধতিরও প্রয়োজন।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380880" y="151920"/>
            <a:ext cx="8229600" cy="7160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558ED5"/>
                </a:solidFill>
                <a:latin typeface="Calibri"/>
              </a:rPr>
              <a:t>স্থূলতার কারণ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380520" y="1142640"/>
            <a:ext cx="4038840" cy="47242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5500" lnSpcReduction="10000"/>
          </a:bodyPr>
          <a:lstStyle/>
          <a:p>
            <a:pPr marL="342720" indent="-342720" algn="l" rtl="0">
              <a:spcBef>
                <a:spcPts val="69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Calibri"/>
              </a:rPr>
              <a:t>প্রাথমিকভাবে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খাদ্যতালিকাগত গ্রহণ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শারীরিক অক্ষমতা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খাওয়ার ধরণ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খাওয়ার পরিবেশ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খাবারের প্রাপ্যতা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খাদ্য প্যাকেজিং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খাওয়ার পরিবেশ</a:t>
            </a:r>
          </a:p>
          <a:p>
            <a:pPr marL="342720" indent="-342720" algn="l" rtl="0">
              <a:spcBef>
                <a:spcPts val="697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ফাস্ট ফুড বর্ধিত অ্যাডিপোসিটির সাথে যুক্ত</a:t>
            </a:r>
          </a:p>
        </p:txBody>
      </p:sp>
      <p:sp>
        <p:nvSpPr>
          <p:cNvPr id="177" name="TextShape 3"/>
          <p:cNvSpPr txBox="1"/>
          <p:nvPr/>
        </p:nvSpPr>
        <p:spPr>
          <a:xfrm>
            <a:off x="4190760" y="990720"/>
            <a:ext cx="4724280" cy="5287680"/>
          </a:xfrm>
          <a:prstGeom prst="rect">
            <a:avLst/>
          </a:prstGeom>
          <a:solidFill>
            <a:srgbClr val="D9D9D9"/>
          </a:solidFill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sng" strike="noStrike" spc="-1">
                <a:solidFill>
                  <a:srgbClr val="000000"/>
                </a:solidFill>
                <a:uFillTx/>
                <a:latin typeface="Calibri"/>
              </a:rPr>
              <a:t>কিছু সেকেন্ডারি কারণ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হাইপোথাইরয়েডিজম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কুশিং সিনড্রোম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হাইপোথ্যালামিক স্থূলতা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পলিসিস্টিক ওভারিয়ান সিনড্রোম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গ্রোথ হরমোনের ঘাটতি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মৌখিক গর্ভনিরোধক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গর্ভাবস্থা সম্পর্কিত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জেনেটিক সিনড্রোম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ঔষধ সম্পর্কিত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আহার ব্যাধি</a:t>
            </a:r>
          </a:p>
          <a:p>
            <a:pPr marL="342720" indent="-342720" algn="l" rtl="0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457200" y="2775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স্থূল সিন্ড্রোম উপাদান</a:t>
            </a:r>
          </a:p>
        </p:txBody>
      </p:sp>
      <p:sp>
        <p:nvSpPr>
          <p:cNvPr id="179" name="TextShape 2"/>
          <p:cNvSpPr txBox="1"/>
          <p:nvPr/>
        </p:nvSpPr>
        <p:spPr>
          <a:xfrm>
            <a:off x="4648320" y="1599840"/>
            <a:ext cx="4038480" cy="4800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গ্লুকোজ অসহিষ্ণুতা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মূত্র নিরোধক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ডিসলিপিডেমিয়া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টাইপ 2 ডায়াবেটিস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উচ্চ রক্তচাপ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প্লাজমা লেপটিন ঘনত্ব উন্নত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ভিসারাল অ্যাডিপোজ টিস্যু বৃদ্ধি</a:t>
            </a:r>
          </a:p>
          <a:p>
            <a:pPr marL="342720" indent="-342720" algn="l" rtl="0">
              <a:spcBef>
                <a:spcPts val="59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CHD এবং কিছু ক্যান্সারের ঝুঁকি বেড়ে যায়</a:t>
            </a:r>
          </a:p>
        </p:txBody>
      </p:sp>
      <p:pic>
        <p:nvPicPr>
          <p:cNvPr id="180" name="Picture 7" descr="obeserisk"/>
          <p:cNvPicPr/>
          <p:nvPr/>
        </p:nvPicPr>
        <p:blipFill>
          <a:blip r:embed="rId2"/>
          <a:stretch/>
        </p:blipFill>
        <p:spPr>
          <a:xfrm>
            <a:off x="450720" y="1447920"/>
            <a:ext cx="3598920" cy="5181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6553080" y="6356520"/>
            <a:ext cx="2133720" cy="365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027354B-3AED-4CAB-87AC-47A21ED8972D}" type="slidenum">
              <a:rPr lang="en-US" sz="1200" b="0" strike="noStrike" spc="-1">
                <a:solidFill>
                  <a:srgbClr val="898989"/>
                </a:solidFill>
                <a:latin typeface="Calibri"/>
                <a:ea typeface="Arial"/>
              </a:rPr>
              <a:t>21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D60093"/>
                </a:solidFill>
                <a:latin typeface="Calibri"/>
              </a:rPr>
              <a:t>ওজন কমানোর থেরাপি সুপারিশ করা হয়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TextShape 3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বিএমআই সহ</a:t>
            </a: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Tahoma"/>
              </a:rPr>
              <a:t>≥ 23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Tahoma"/>
              </a:rPr>
              <a:t>এর কোমর পরিমাপ: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Tahoma"/>
              </a:rPr>
              <a:t> ≥পুরুষদের জন্য 90 সেমি এবং মহিলাদের জন্য ≥ 80 সেমি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D68268-1386-377D-71F2-A70D8156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152400"/>
            <a:ext cx="8358553" cy="611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54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953</Words>
  <Application>Microsoft Office PowerPoint</Application>
  <PresentationFormat>On-screen Show (4:3)</PresentationFormat>
  <Paragraphs>195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Arial Black</vt:lpstr>
      <vt:lpstr>Arial Narrow</vt:lpstr>
      <vt:lpstr>Calibri</vt:lpstr>
      <vt:lpstr>Tahoma</vt:lpstr>
      <vt:lpstr>Times New Roman</vt:lpstr>
      <vt:lpstr>Tw Cen MT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obesity part 11</dc:title>
  <dc:subject/>
  <dc:creator>DR.AMNA REHANA SIDDIQUI</dc:creator>
  <dc:description/>
  <cp:lastModifiedBy>Domkal Girls College</cp:lastModifiedBy>
  <cp:revision>105</cp:revision>
  <dcterms:created xsi:type="dcterms:W3CDTF">2011-05-16T10:44:23Z</dcterms:created>
  <dcterms:modified xsi:type="dcterms:W3CDTF">2024-05-14T11:27:44Z</dcterms:modified>
  <dc:language>en-US</dc:language>
</cp:coreProperties>
</file>